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72" r:id="rId6"/>
    <p:sldId id="260" r:id="rId7"/>
    <p:sldId id="279" r:id="rId8"/>
    <p:sldId id="278" r:id="rId9"/>
    <p:sldId id="259" r:id="rId10"/>
    <p:sldId id="262" r:id="rId11"/>
    <p:sldId id="266" r:id="rId12"/>
    <p:sldId id="274" r:id="rId13"/>
    <p:sldId id="271" r:id="rId14"/>
    <p:sldId id="269" r:id="rId15"/>
    <p:sldId id="282" r:id="rId16"/>
    <p:sldId id="270" r:id="rId17"/>
    <p:sldId id="265" r:id="rId18"/>
    <p:sldId id="283" r:id="rId19"/>
    <p:sldId id="275" r:id="rId20"/>
    <p:sldId id="277" r:id="rId21"/>
    <p:sldId id="281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8A3"/>
    <a:srgbClr val="009A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/>
    <p:restoredTop sz="94763"/>
  </p:normalViewPr>
  <p:slideViewPr>
    <p:cSldViewPr snapToGrid="0" snapToObjects="1">
      <p:cViewPr varScale="1">
        <p:scale>
          <a:sx n="104" d="100"/>
          <a:sy n="104" d="100"/>
        </p:scale>
        <p:origin x="23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0143F0-C06E-174E-8C33-AAB9F2C4EA05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44BBA-559B-8640-8C7C-26BCD30810B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33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44BBA-559B-8640-8C7C-26BCD30810B5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101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89BB9B-0906-1C49-A50E-E9E9C4872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1D35402-DBAB-AF44-867F-15130CA90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B848AE-531E-1549-B5D6-3921617E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9140E4-1CAE-DB44-8DE6-B092F158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14F9F8-04D5-8548-8102-0915E00FF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053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CFB0D-704B-9743-A040-ECD99590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1A84B42-23BE-2245-9A86-1AF495BDF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5643AA-6763-9044-8E73-1439251C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679F55-6B39-6945-BB94-1B92D81E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7DABE8-D8F4-0F4B-8832-CA514F811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041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515AE66-A9E7-FD4D-9AEC-03378390D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7CA09DE-3C41-CF43-8D6E-78D538789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3E3177-68C4-5F45-9D20-0C2944D8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59C651-5465-2743-A83F-16C3B8F3B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2D3F8F-ECC3-F54A-B08A-DA5DE1F84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022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19D943-366B-8141-A7DD-FFDC3D48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8F8F21-A2D3-9B47-B50B-0AFCE790C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9ADDAD-7D8B-0D45-8599-C5910C37D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2A5BB1E-334E-3F40-983B-73037730B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D2915E-ADD8-D148-948E-BCB7E03A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4016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1C53D4-D296-6341-B80B-B05BA262B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0932451-42EE-8F4C-A10D-EF6DDC24F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91F1B5-88B6-3449-BCFA-C8019521C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14F4C1-0C4E-FD41-B7B4-0B29498BD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492A83-9A61-7F4D-AAD9-1CFAB7706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966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9CBC24-3FBA-EF40-852F-731582C37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ED1CF3-1696-2A4F-9FD7-ED7B5FD0B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46A6BC9-56F0-784A-A8BF-E5071F39B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63BC4F-1A4E-F842-A389-1D6335DA9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6EE020A-9C80-A54D-A6B5-3670B3CC7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35CEEC-B5E0-A142-8906-FDFEA879A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2219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24EDA0-9BA6-3146-B330-881D8A9E3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91A18EF-928B-9C4F-8D3B-1692D265F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EFDE90-1686-164B-8F5C-9FB230235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7FEF4DE-BBE9-3F44-A833-F2A4AA6D42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966013B-F866-DA44-B568-09638720B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A6BB138-D354-A149-90E3-AD2F88197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7D11AD6-80CB-C34E-BF7B-D1D0ACE10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5ED509-245B-5D45-B48C-42049079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904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F23D90-5E82-FC40-AD55-B4CDFA321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6F1FF67-1FB9-F344-8972-3D65970D6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A034AC9-B7C9-AD44-8FE3-6E926F7B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643B37C-BE46-EB49-A1B4-271D03CE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1323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9AA2D34-137C-9D4F-8506-8883A310B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36C2057-D1A9-C047-BE41-7A285C0D1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93BE812-7447-004A-8EE4-D29B7FAF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99426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827F51-32F0-A84C-916C-0E4C796A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1F5403-E2ED-2740-B378-9221EFB3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9AEB01-E6AB-9E4B-9B9C-601DAF93B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185B7B-6F2B-1D4F-A6F2-887E5479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67831A-1EB2-2042-8FA3-E8DEC6FE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4A473D-D747-5A44-9C40-57FFFBF8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7014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37992B-0241-AE4A-A397-10268957B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8C584D8-1D47-C049-B5EE-E49F9FFDA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3DE179-7FF3-F04E-BC23-630A1BB1B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5D4137-BBB6-2140-8E70-EE0413C8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DF023D-6E89-5941-9032-330CADAB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FE4A01-3DEF-524A-849C-6343D5336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510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65C8438-6253-1B45-A423-BD1A87B7E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F2B549-FB48-9442-81C1-5D28C814E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1A74A6-E22A-1446-897B-A61C3A578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D599D-5D44-6C47-B5E2-EE00078865E6}" type="datetimeFigureOut">
              <a:rPr kumimoji="1" lang="zh-TW" altLang="en-US" smtClean="0"/>
              <a:t>2019/5/7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222B53-7E48-4942-B1F6-57A745BF6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A92C4F-9B5B-1E4E-BCA1-3A141BC6D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D536C-9CB6-0E40-AE39-F220CC0842D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0582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47E9A0F-EB0B-CF4E-978C-EEAF345EA8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148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9E730C7-3C42-554D-97B9-D36607F61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1960156"/>
            <a:ext cx="11094720" cy="2055176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>
              <a:lnSpc>
                <a:spcPct val="150000"/>
              </a:lnSpc>
            </a:pPr>
            <a:r>
              <a:rPr lang="en-US" altLang="zh-TW" sz="80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Mobile App Development</a:t>
            </a:r>
            <a:r>
              <a:rPr kumimoji="1" lang="en-US" altLang="zh-TW" sz="80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 </a:t>
            </a:r>
            <a:endParaRPr kumimoji="1" lang="zh-TW" altLang="en-US" sz="8000" b="1" dirty="0">
              <a:solidFill>
                <a:srgbClr val="0008A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37BDE1F-6A34-5C49-90F4-9B0F7E987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3312" y="4469192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zh-TW" sz="4400" dirty="0"/>
              <a:t>Phoebe Wu </a:t>
            </a:r>
            <a:endParaRPr kumimoji="1"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210637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 - Google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476" y="1690688"/>
            <a:ext cx="9724377" cy="4486275"/>
          </a:xfrm>
        </p:spPr>
        <p:txBody>
          <a:bodyPr/>
          <a:lstStyle/>
          <a:p>
            <a:r>
              <a:rPr kumimoji="1" lang="en-US" altLang="zh-TW" dirty="0"/>
              <a:t>Classification </a:t>
            </a:r>
          </a:p>
          <a:p>
            <a:pPr>
              <a:buFontTx/>
              <a:buChar char="-"/>
            </a:pPr>
            <a:r>
              <a:rPr kumimoji="1" lang="en-US" altLang="zh-TW" dirty="0"/>
              <a:t>Random Forest, KNN, Logistic Regression, Decision Tree </a:t>
            </a:r>
          </a:p>
          <a:p>
            <a:pPr>
              <a:buFontTx/>
              <a:buChar char="-"/>
            </a:pPr>
            <a:endParaRPr kumimoji="1" lang="en-US" altLang="zh-TW" sz="1000" dirty="0"/>
          </a:p>
          <a:p>
            <a:r>
              <a:rPr kumimoji="1" lang="en-US" altLang="zh-TW" dirty="0"/>
              <a:t>Features (feature importance)</a:t>
            </a:r>
          </a:p>
          <a:p>
            <a:pPr marL="0" indent="0">
              <a:buNone/>
            </a:pPr>
            <a:r>
              <a:rPr kumimoji="1" lang="en" altLang="zh-TW" sz="2100" dirty="0"/>
              <a:t>'Size', 'Category', 'Price’</a:t>
            </a:r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52396CC-B99F-7C42-9D62-96694D87FC5E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54820" y="3933825"/>
            <a:ext cx="5904217" cy="1864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圓角矩形 13">
            <a:extLst>
              <a:ext uri="{FF2B5EF4-FFF2-40B4-BE49-F238E27FC236}">
                <a16:creationId xmlns:a16="http://schemas.microsoft.com/office/drawing/2014/main" id="{EA77F6EB-238F-054C-8FF5-5ADE68A1BE99}"/>
              </a:ext>
            </a:extLst>
          </p:cNvPr>
          <p:cNvSpPr/>
          <p:nvPr/>
        </p:nvSpPr>
        <p:spPr>
          <a:xfrm>
            <a:off x="9605615" y="4268676"/>
            <a:ext cx="1053422" cy="7848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9362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4EBE2B5-5F39-A341-AC2F-AFA671C8A6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3183C35-D970-D944-8640-046A1CC3A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- Apple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F57AD3-96CF-2549-B537-F089D58EC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589" y="1707122"/>
            <a:ext cx="10364211" cy="4976062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Classification </a:t>
            </a:r>
          </a:p>
          <a:p>
            <a:pPr marL="0" indent="0">
              <a:buNone/>
            </a:pPr>
            <a:r>
              <a:rPr kumimoji="1" lang="en-US" altLang="zh-TW" dirty="0"/>
              <a:t>- Random Forest, KNN, Logistic Regression, Decision Tree</a:t>
            </a:r>
          </a:p>
          <a:p>
            <a:pPr marL="0" indent="0">
              <a:buNone/>
            </a:pPr>
            <a:endParaRPr kumimoji="1" lang="en-US" altLang="zh-TW" sz="500" dirty="0"/>
          </a:p>
          <a:p>
            <a:r>
              <a:rPr kumimoji="1" lang="en-US" altLang="zh-TW" dirty="0"/>
              <a:t>Features(feature importance) </a:t>
            </a:r>
          </a:p>
          <a:p>
            <a:pPr marL="0" indent="0">
              <a:buNone/>
            </a:pPr>
            <a:r>
              <a:rPr kumimoji="1" lang="en-US" altLang="zh-TW" sz="2100" dirty="0"/>
              <a:t>'size', 'rating count before', 'language number', 'prime genre' and 'support devices number’</a:t>
            </a:r>
            <a:r>
              <a:rPr kumimoji="1" lang="zh-TW" altLang="zh-TW" sz="2100" dirty="0"/>
              <a:t> </a:t>
            </a:r>
            <a:endParaRPr kumimoji="1" lang="en-US" altLang="zh-TW" sz="2100" dirty="0"/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  <a:p>
            <a:pPr marL="0" indent="0">
              <a:buNone/>
            </a:pPr>
            <a:endParaRPr kumimoji="1" lang="en-US" altLang="zh-TW" sz="2100" dirty="0"/>
          </a:p>
          <a:p>
            <a:pPr marL="0" indent="0">
              <a:buNone/>
            </a:pPr>
            <a:endParaRPr kumimoji="1" lang="en-US" altLang="zh-TW" sz="21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5EC22EF-EE05-A641-ADEB-80CDEA6FF347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47440" y="4195153"/>
            <a:ext cx="5829900" cy="20935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圓角矩形 9">
            <a:extLst>
              <a:ext uri="{FF2B5EF4-FFF2-40B4-BE49-F238E27FC236}">
                <a16:creationId xmlns:a16="http://schemas.microsoft.com/office/drawing/2014/main" id="{97DAE930-481C-274A-849F-1C9DD59E981F}"/>
              </a:ext>
            </a:extLst>
          </p:cNvPr>
          <p:cNvSpPr/>
          <p:nvPr/>
        </p:nvSpPr>
        <p:spPr>
          <a:xfrm>
            <a:off x="9337864" y="4603527"/>
            <a:ext cx="1091939" cy="4449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43614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User rating count (Installation) - Apple App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966" y="1676144"/>
            <a:ext cx="10341833" cy="4486275"/>
          </a:xfrm>
        </p:spPr>
        <p:txBody>
          <a:bodyPr/>
          <a:lstStyle/>
          <a:p>
            <a:r>
              <a:rPr kumimoji="1" lang="en-US" altLang="zh-TW" dirty="0"/>
              <a:t>Regression </a:t>
            </a:r>
          </a:p>
          <a:p>
            <a:r>
              <a:rPr kumimoji="1" lang="en-US" altLang="zh-TW" dirty="0"/>
              <a:t>Features</a:t>
            </a:r>
          </a:p>
          <a:p>
            <a:pPr marL="0" indent="0">
              <a:buNone/>
            </a:pPr>
            <a:r>
              <a:rPr kumimoji="1" lang="en" altLang="zh-TW" sz="2200" dirty="0"/>
              <a:t>‘size’, 'rating count before’, 'content rating', </a:t>
            </a:r>
            <a:r>
              <a:rPr kumimoji="1" lang="en-US" altLang="zh-TW" sz="2200" dirty="0"/>
              <a:t>'support devices number'</a:t>
            </a:r>
            <a:r>
              <a:rPr kumimoji="1" lang="zh-TW" altLang="zh-TW" sz="2200" dirty="0"/>
              <a:t> </a:t>
            </a:r>
            <a:r>
              <a:rPr kumimoji="1" lang="en" altLang="zh-TW" sz="2200" dirty="0"/>
              <a:t>, 'language number’</a:t>
            </a:r>
          </a:p>
          <a:p>
            <a:pPr marL="0" indent="0">
              <a:buNone/>
            </a:pPr>
            <a:r>
              <a:rPr kumimoji="1" lang="en-US" altLang="zh-TW" sz="2400" dirty="0"/>
              <a:t>T</a:t>
            </a:r>
            <a:r>
              <a:rPr kumimoji="1" lang="en" altLang="zh-TW" sz="2400" dirty="0"/>
              <a:t>rain-test-split: 70/30</a:t>
            </a:r>
            <a:endParaRPr kumimoji="1" lang="zh-TW" altLang="en-US" sz="2400" dirty="0"/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15FEDDC-6A83-8840-B578-76CD5A6C2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524" y="4279889"/>
            <a:ext cx="5207000" cy="1397000"/>
          </a:xfrm>
          <a:prstGeom prst="rect">
            <a:avLst/>
          </a:prstGeom>
        </p:spPr>
      </p:pic>
      <p:sp>
        <p:nvSpPr>
          <p:cNvPr id="11" name="圓角矩形 10">
            <a:extLst>
              <a:ext uri="{FF2B5EF4-FFF2-40B4-BE49-F238E27FC236}">
                <a16:creationId xmlns:a16="http://schemas.microsoft.com/office/drawing/2014/main" id="{B89610A2-5023-8143-9811-45EDDB7A99C6}"/>
              </a:ext>
            </a:extLst>
          </p:cNvPr>
          <p:cNvSpPr/>
          <p:nvPr/>
        </p:nvSpPr>
        <p:spPr>
          <a:xfrm>
            <a:off x="8251585" y="4792640"/>
            <a:ext cx="1091939" cy="4063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93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Google APP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694"/>
            <a:ext cx="10515600" cy="4547286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NLP &amp; Classification – Positive, Neutral and Negative </a:t>
            </a:r>
          </a:p>
          <a:p>
            <a:pPr>
              <a:buFontTx/>
              <a:buChar char="-"/>
            </a:pPr>
            <a:r>
              <a:rPr kumimoji="1" lang="en-US" altLang="zh-TW" dirty="0"/>
              <a:t>Random Forest Classifier</a:t>
            </a:r>
          </a:p>
          <a:p>
            <a:pPr>
              <a:buFontTx/>
              <a:buChar char="-"/>
            </a:pPr>
            <a:r>
              <a:rPr kumimoji="1" lang="en-US" altLang="zh-TW" dirty="0"/>
              <a:t>KNN </a:t>
            </a:r>
          </a:p>
          <a:p>
            <a:pPr>
              <a:buFontTx/>
              <a:buChar char="-"/>
            </a:pPr>
            <a:r>
              <a:rPr kumimoji="1" lang="en-US" altLang="zh-TW" dirty="0"/>
              <a:t>Decision Tree </a:t>
            </a:r>
          </a:p>
          <a:p>
            <a:pPr marL="0" indent="0">
              <a:buNone/>
            </a:pPr>
            <a:r>
              <a:rPr kumimoji="1" lang="en-US" altLang="zh-TW" dirty="0"/>
              <a:t>T</a:t>
            </a:r>
            <a:r>
              <a:rPr kumimoji="1" lang="en" altLang="zh-TW" dirty="0"/>
              <a:t>rain-test-split: 70/30</a:t>
            </a:r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496EE69-F692-BD40-8AAB-057C404F60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0311" y="4037221"/>
            <a:ext cx="5758734" cy="1736584"/>
          </a:xfrm>
          <a:prstGeom prst="rect">
            <a:avLst/>
          </a:prstGeom>
        </p:spPr>
      </p:pic>
      <p:sp>
        <p:nvSpPr>
          <p:cNvPr id="13" name="圓角矩形 12">
            <a:extLst>
              <a:ext uri="{FF2B5EF4-FFF2-40B4-BE49-F238E27FC236}">
                <a16:creationId xmlns:a16="http://schemas.microsoft.com/office/drawing/2014/main" id="{D2D9E200-F787-6248-821D-81C37E6BAECB}"/>
              </a:ext>
            </a:extLst>
          </p:cNvPr>
          <p:cNvSpPr/>
          <p:nvPr/>
        </p:nvSpPr>
        <p:spPr>
          <a:xfrm>
            <a:off x="8897106" y="4499159"/>
            <a:ext cx="1091939" cy="4063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347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687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Google APP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148"/>
            <a:ext cx="10515600" cy="53144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</a:t>
            </a:r>
          </a:p>
          <a:p>
            <a:pPr marL="0" indent="0">
              <a:buNone/>
            </a:pPr>
            <a:r>
              <a:rPr kumimoji="1" lang="en-US" altLang="zh-TW" dirty="0"/>
              <a:t>Game </a:t>
            </a:r>
          </a:p>
          <a:p>
            <a:pPr marL="0" indent="0">
              <a:buNone/>
            </a:pPr>
            <a:r>
              <a:rPr kumimoji="1" lang="en-US" altLang="zh-TW" dirty="0"/>
              <a:t>News</a:t>
            </a:r>
          </a:p>
          <a:p>
            <a:pPr marL="0" indent="0">
              <a:buNone/>
            </a:pPr>
            <a:r>
              <a:rPr kumimoji="1" lang="en-US" altLang="zh-TW" dirty="0"/>
              <a:t>Weather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dirty="0"/>
              <a:t>Good </a:t>
            </a:r>
          </a:p>
          <a:p>
            <a:pPr marL="0" indent="0">
              <a:buNone/>
            </a:pPr>
            <a:r>
              <a:rPr kumimoji="1" lang="en-US" altLang="zh-TW" dirty="0"/>
              <a:t>Free </a:t>
            </a:r>
          </a:p>
          <a:p>
            <a:pPr marL="0" indent="0">
              <a:buNone/>
            </a:pPr>
            <a:r>
              <a:rPr kumimoji="1" lang="en-US" altLang="zh-TW" dirty="0"/>
              <a:t>Ads</a:t>
            </a:r>
          </a:p>
          <a:p>
            <a:pPr marL="0" indent="0">
              <a:buNone/>
            </a:pPr>
            <a:r>
              <a:rPr kumimoji="1" lang="en-US" altLang="zh-TW" dirty="0"/>
              <a:t>Light</a:t>
            </a:r>
          </a:p>
          <a:p>
            <a:pPr marL="0" indent="0">
              <a:buNone/>
            </a:pPr>
            <a:r>
              <a:rPr kumimoji="1" lang="en-US" altLang="zh-TW" dirty="0"/>
              <a:t>Easy</a:t>
            </a:r>
          </a:p>
          <a:p>
            <a:pPr marL="0" indent="0">
              <a:buNone/>
            </a:pPr>
            <a:r>
              <a:rPr kumimoji="1" lang="en-US" altLang="zh-TW" dirty="0"/>
              <a:t>Time </a:t>
            </a:r>
          </a:p>
        </p:txBody>
      </p:sp>
      <p:pic>
        <p:nvPicPr>
          <p:cNvPr id="6" name="圖片 5" descr="一張含有 螢幕擷取畫面 的圖片&#10;&#10;&#10;&#10;自動產生的描述">
            <a:extLst>
              <a:ext uri="{FF2B5EF4-FFF2-40B4-BE49-F238E27FC236}">
                <a16:creationId xmlns:a16="http://schemas.microsoft.com/office/drawing/2014/main" id="{0CE35C67-C348-A34C-81B2-19104F816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207" y="1928936"/>
            <a:ext cx="8638918" cy="480669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6848191-BA05-5247-A5F6-625925C27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9466" y="2459864"/>
            <a:ext cx="5905171" cy="2976987"/>
          </a:xfrm>
          <a:prstGeom prst="rect">
            <a:avLst/>
          </a:prstGeo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47202C40-1498-9D4B-9A74-45ADF38EFB30}"/>
              </a:ext>
            </a:extLst>
          </p:cNvPr>
          <p:cNvCxnSpPr/>
          <p:nvPr/>
        </p:nvCxnSpPr>
        <p:spPr>
          <a:xfrm>
            <a:off x="838200" y="3329189"/>
            <a:ext cx="13780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371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687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Google APP Negative Reviews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657" y="1410873"/>
            <a:ext cx="8653530" cy="531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 – except the emotional words</a:t>
            </a:r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Time </a:t>
            </a:r>
          </a:p>
          <a:p>
            <a:pPr marL="0" indent="0">
              <a:buNone/>
            </a:pPr>
            <a:r>
              <a:rPr kumimoji="1" lang="en-US" altLang="zh-TW" dirty="0"/>
              <a:t>Ads</a:t>
            </a:r>
          </a:p>
          <a:p>
            <a:pPr marL="0" indent="0">
              <a:buNone/>
            </a:pPr>
            <a:r>
              <a:rPr kumimoji="1" lang="en-US" altLang="zh-TW" dirty="0"/>
              <a:t>Useless </a:t>
            </a:r>
          </a:p>
          <a:p>
            <a:pPr marL="0" indent="0">
              <a:buNone/>
            </a:pPr>
            <a:r>
              <a:rPr kumimoji="1" lang="en-US" altLang="zh-TW" dirty="0"/>
              <a:t>Slow  </a:t>
            </a:r>
          </a:p>
          <a:p>
            <a:pPr marL="0" indent="0">
              <a:buNone/>
            </a:pPr>
            <a:r>
              <a:rPr kumimoji="1" lang="en-US" altLang="zh-TW" dirty="0"/>
              <a:t>Money </a:t>
            </a:r>
          </a:p>
          <a:p>
            <a:pPr marL="0" indent="0">
              <a:buNone/>
            </a:pPr>
            <a:r>
              <a:rPr kumimoji="1" lang="en-US" altLang="zh-TW" dirty="0"/>
              <a:t>Pay </a:t>
            </a:r>
          </a:p>
          <a:p>
            <a:pPr marL="0" indent="0">
              <a:buNone/>
            </a:pPr>
            <a:r>
              <a:rPr kumimoji="1" lang="en-US" altLang="zh-TW" dirty="0"/>
              <a:t>Waste </a:t>
            </a:r>
          </a:p>
          <a:p>
            <a:pPr marL="0" indent="0">
              <a:buNone/>
            </a:pPr>
            <a:endParaRPr kumimoji="1"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BAEFF27-002E-B44A-8987-E574E7BFF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0783" y="1928937"/>
            <a:ext cx="7896359" cy="472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910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229"/>
            <a:ext cx="10515600" cy="928244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Apple App Descriptions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2AF3EAB-8AAF-9A40-AB1B-5C0F90FEB7B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2517" y="2055814"/>
            <a:ext cx="7947453" cy="467184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984D2EA-3F72-FD40-9D23-548CCCEFF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580233"/>
            <a:ext cx="5347275" cy="2664418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196" y="1334859"/>
            <a:ext cx="7947453" cy="56445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3200" dirty="0"/>
              <a:t>The most frequent words –</a:t>
            </a:r>
          </a:p>
          <a:p>
            <a:pPr marL="0" indent="0">
              <a:buNone/>
            </a:pPr>
            <a:r>
              <a:rPr kumimoji="1" lang="en-US" altLang="zh-TW" sz="2600" dirty="0"/>
              <a:t>Game</a:t>
            </a:r>
          </a:p>
          <a:p>
            <a:pPr marL="0" indent="0">
              <a:buNone/>
            </a:pPr>
            <a:r>
              <a:rPr kumimoji="1" lang="en-US" altLang="zh-TW" sz="2600" dirty="0"/>
              <a:t>Music</a:t>
            </a:r>
          </a:p>
          <a:p>
            <a:pPr marL="0" indent="0">
              <a:buNone/>
            </a:pPr>
            <a:r>
              <a:rPr kumimoji="1" lang="en-US" altLang="zh-TW" sz="2600" dirty="0"/>
              <a:t>Photo</a:t>
            </a:r>
          </a:p>
          <a:p>
            <a:pPr marL="0" indent="0">
              <a:buNone/>
            </a:pPr>
            <a:r>
              <a:rPr kumimoji="1" lang="en-US" altLang="zh-TW" sz="2600" dirty="0"/>
              <a:t>Video</a:t>
            </a:r>
          </a:p>
          <a:p>
            <a:pPr marL="0" indent="0">
              <a:buNone/>
            </a:pPr>
            <a:r>
              <a:rPr kumimoji="1" lang="en-US" altLang="zh-TW" sz="2600" dirty="0"/>
              <a:t>Weather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sz="2600" dirty="0"/>
              <a:t>New</a:t>
            </a:r>
          </a:p>
          <a:p>
            <a:pPr marL="0" indent="0">
              <a:buNone/>
            </a:pPr>
            <a:r>
              <a:rPr kumimoji="1" lang="en-US" altLang="zh-TW" sz="2600" dirty="0"/>
              <a:t>Play</a:t>
            </a:r>
          </a:p>
          <a:p>
            <a:pPr marL="0" indent="0">
              <a:buNone/>
            </a:pPr>
            <a:r>
              <a:rPr kumimoji="1" lang="en-US" altLang="zh-TW" sz="2600" dirty="0"/>
              <a:t>Time</a:t>
            </a:r>
          </a:p>
          <a:p>
            <a:pPr marL="0" indent="0">
              <a:buNone/>
            </a:pPr>
            <a:r>
              <a:rPr kumimoji="1" lang="en-US" altLang="zh-TW" sz="2600" dirty="0"/>
              <a:t>Free</a:t>
            </a:r>
            <a:endParaRPr kumimoji="1" lang="zh-TW" altLang="en-US" sz="2600" dirty="0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DE737DB-2FDC-6842-B8BB-B7D28D065C36}"/>
              </a:ext>
            </a:extLst>
          </p:cNvPr>
          <p:cNvCxnSpPr/>
          <p:nvPr/>
        </p:nvCxnSpPr>
        <p:spPr>
          <a:xfrm>
            <a:off x="952196" y="4411015"/>
            <a:ext cx="13780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451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A54EA47-F853-9740-88CD-3166B62649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62BEF5-65E4-8145-A341-12BA83E59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198110"/>
            <a:ext cx="4516053" cy="57528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400" dirty="0"/>
              <a:t>The most frequent words – </a:t>
            </a:r>
          </a:p>
          <a:p>
            <a:pPr marL="0" indent="0">
              <a:buNone/>
            </a:pPr>
            <a:r>
              <a:rPr kumimoji="1" lang="en-US" altLang="zh-TW" sz="2400" dirty="0"/>
              <a:t>Game </a:t>
            </a:r>
          </a:p>
          <a:p>
            <a:pPr marL="0" indent="0">
              <a:buNone/>
            </a:pPr>
            <a:r>
              <a:rPr kumimoji="1" lang="en-US" altLang="zh-TW" sz="2400" dirty="0"/>
              <a:t>New</a:t>
            </a:r>
          </a:p>
          <a:p>
            <a:pPr marL="0" indent="0">
              <a:buNone/>
            </a:pPr>
            <a:r>
              <a:rPr kumimoji="1" lang="en-US" altLang="zh-TW" sz="2400" dirty="0"/>
              <a:t>Play </a:t>
            </a:r>
          </a:p>
          <a:p>
            <a:pPr marL="0" indent="0">
              <a:buNone/>
            </a:pPr>
            <a:r>
              <a:rPr kumimoji="1" lang="en-US" altLang="zh-TW" sz="2400" dirty="0"/>
              <a:t>Music</a:t>
            </a:r>
          </a:p>
          <a:p>
            <a:pPr marL="0" indent="0">
              <a:buNone/>
            </a:pPr>
            <a:r>
              <a:rPr kumimoji="1" lang="en-US" altLang="zh-TW" sz="2400" dirty="0"/>
              <a:t>Photo</a:t>
            </a:r>
          </a:p>
          <a:p>
            <a:pPr marL="0" indent="0">
              <a:buNone/>
            </a:pPr>
            <a:r>
              <a:rPr kumimoji="1" lang="en-US" altLang="zh-TW" sz="2400" dirty="0"/>
              <a:t>Video</a:t>
            </a:r>
          </a:p>
          <a:p>
            <a:pPr marL="0" indent="0">
              <a:buNone/>
            </a:pPr>
            <a:r>
              <a:rPr kumimoji="1" lang="en-US" altLang="zh-TW" sz="2400" dirty="0"/>
              <a:t>Weather</a:t>
            </a:r>
          </a:p>
          <a:p>
            <a:pPr marL="0" indent="0">
              <a:buNone/>
            </a:pPr>
            <a:r>
              <a:rPr kumimoji="1" lang="en-US" altLang="zh-TW" sz="2400" dirty="0"/>
              <a:t>Subscription </a:t>
            </a:r>
          </a:p>
          <a:p>
            <a:pPr marL="0" indent="0">
              <a:buNone/>
            </a:pPr>
            <a:r>
              <a:rPr kumimoji="1" lang="en-US" altLang="zh-TW" sz="2400" dirty="0"/>
              <a:t>Fun </a:t>
            </a:r>
          </a:p>
          <a:p>
            <a:pPr marL="0" indent="0">
              <a:buNone/>
            </a:pPr>
            <a:r>
              <a:rPr kumimoji="1" lang="en-US" altLang="zh-TW" sz="2400" dirty="0"/>
              <a:t>Privacy</a:t>
            </a:r>
          </a:p>
          <a:p>
            <a:pPr marL="0" indent="0">
              <a:buNone/>
            </a:pPr>
            <a:r>
              <a:rPr kumimoji="1" lang="en-US" altLang="zh-TW" sz="2400" dirty="0"/>
              <a:t>Time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7801EBB4-8ADB-4743-B35C-30503383F321}"/>
              </a:ext>
            </a:extLst>
          </p:cNvPr>
          <p:cNvSpPr txBox="1">
            <a:spLocks/>
          </p:cNvSpPr>
          <p:nvPr/>
        </p:nvSpPr>
        <p:spPr>
          <a:xfrm>
            <a:off x="990600" y="185930"/>
            <a:ext cx="10515600" cy="1105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Apple High Rating App Description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pic>
        <p:nvPicPr>
          <p:cNvPr id="7" name="圖片 6" descr="一張含有 螢幕擷取畫面 的圖片&#10;&#10;&#10;&#10;自動產生的描述">
            <a:extLst>
              <a:ext uri="{FF2B5EF4-FFF2-40B4-BE49-F238E27FC236}">
                <a16:creationId xmlns:a16="http://schemas.microsoft.com/office/drawing/2014/main" id="{603738D4-9764-7441-B4FD-11A8D27A0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96" y="1697423"/>
            <a:ext cx="8452466" cy="504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7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36"/>
            <a:ext cx="10984606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NLP – Top Trending App Descriptions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592"/>
            <a:ext cx="5146461" cy="529367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/>
              <a:t>The most frequent words –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Game</a:t>
            </a:r>
          </a:p>
          <a:p>
            <a:pPr marL="0" indent="0">
              <a:buNone/>
            </a:pPr>
            <a:r>
              <a:rPr lang="en-US" altLang="zh-TW" dirty="0"/>
              <a:t>Weather</a:t>
            </a:r>
          </a:p>
          <a:p>
            <a:pPr marL="0" indent="0">
              <a:buNone/>
            </a:pPr>
            <a:r>
              <a:rPr lang="en-US" altLang="zh-TW" dirty="0"/>
              <a:t>Free</a:t>
            </a:r>
          </a:p>
          <a:p>
            <a:pPr marL="0" indent="0">
              <a:buNone/>
            </a:pPr>
            <a:r>
              <a:rPr lang="en-US" altLang="zh-TW" dirty="0"/>
              <a:t>Photo</a:t>
            </a:r>
          </a:p>
          <a:p>
            <a:pPr marL="0" indent="0">
              <a:buNone/>
            </a:pPr>
            <a:r>
              <a:rPr lang="en-US" altLang="zh-TW" dirty="0"/>
              <a:t>Subscription</a:t>
            </a:r>
          </a:p>
          <a:p>
            <a:pPr marL="0" indent="0">
              <a:buNone/>
            </a:pPr>
            <a:r>
              <a:rPr lang="en-US" altLang="zh-TW" dirty="0"/>
              <a:t>Music</a:t>
            </a:r>
          </a:p>
          <a:p>
            <a:pPr marL="0" indent="0">
              <a:buNone/>
            </a:pPr>
            <a:r>
              <a:rPr lang="en-US" altLang="zh-TW" dirty="0"/>
              <a:t>News</a:t>
            </a:r>
          </a:p>
          <a:p>
            <a:pPr marL="0" indent="0">
              <a:buNone/>
            </a:pPr>
            <a:r>
              <a:rPr lang="en-US" altLang="zh-TW" b="1" dirty="0"/>
              <a:t>Friends</a:t>
            </a:r>
          </a:p>
          <a:p>
            <a:pPr marL="0" indent="0">
              <a:buNone/>
            </a:pPr>
            <a:r>
              <a:rPr lang="en-US" altLang="zh-TW" dirty="0"/>
              <a:t>Videos</a:t>
            </a:r>
          </a:p>
          <a:p>
            <a:pPr marL="0" indent="0">
              <a:buNone/>
            </a:pPr>
            <a:r>
              <a:rPr lang="en-US" altLang="zh-TW" b="1" dirty="0"/>
              <a:t>Share </a:t>
            </a:r>
            <a:endParaRPr kumimoji="1" lang="zh-TW" altLang="en-US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EC57DC-7AFA-B04E-B3F1-EDF07E867DB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7904" y="1690687"/>
            <a:ext cx="8113690" cy="496769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4C967F8-D0E1-BA41-B4F8-2FAE0F7A636A}"/>
              </a:ext>
            </a:extLst>
          </p:cNvPr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9389" y="2423074"/>
            <a:ext cx="5304411" cy="254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02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1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Conclusion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D50EFD97-B98B-0745-9290-91D26A0A4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039" y="1324579"/>
            <a:ext cx="11451465" cy="5212501"/>
          </a:xfrm>
        </p:spPr>
        <p:txBody>
          <a:bodyPr>
            <a:normAutofit/>
          </a:bodyPr>
          <a:lstStyle/>
          <a:p>
            <a:r>
              <a:rPr kumimoji="1" lang="en-US" altLang="zh-TW" sz="2500" b="1" dirty="0"/>
              <a:t>Getting High Rating</a:t>
            </a:r>
          </a:p>
          <a:p>
            <a:pPr marL="0" indent="0">
              <a:buNone/>
            </a:pPr>
            <a:r>
              <a:rPr kumimoji="1" lang="en-US" altLang="zh-TW" sz="2500" dirty="0"/>
              <a:t>- Google Android App – </a:t>
            </a:r>
            <a:r>
              <a:rPr kumimoji="1" lang="en" altLang="zh-TW" sz="2500" dirty="0"/>
              <a:t>Size, Category and Price</a:t>
            </a:r>
            <a:endParaRPr kumimoji="1" lang="en-US" altLang="zh-TW" sz="2500" dirty="0"/>
          </a:p>
          <a:p>
            <a:pPr>
              <a:buFontTx/>
              <a:buChar char="-"/>
            </a:pPr>
            <a:r>
              <a:rPr kumimoji="1" lang="en-US" altLang="zh-TW" sz="2500" dirty="0"/>
              <a:t>Apple iOS App – </a:t>
            </a:r>
            <a:r>
              <a:rPr lang="en-US" altLang="zh-TW" sz="2400" dirty="0"/>
              <a:t>Size, Prime genre, number of Supporting Devices and  Language</a:t>
            </a:r>
          </a:p>
          <a:p>
            <a:pPr>
              <a:buFontTx/>
              <a:buChar char="-"/>
            </a:pPr>
            <a:endParaRPr lang="en-US" altLang="zh-TW" sz="1200" dirty="0"/>
          </a:p>
          <a:p>
            <a:r>
              <a:rPr kumimoji="1" lang="en-US" altLang="zh-TW" sz="2500" b="1" dirty="0"/>
              <a:t>Become Top Trending </a:t>
            </a:r>
            <a:r>
              <a:rPr kumimoji="1" lang="en-US" altLang="zh-TW" sz="2500" dirty="0"/>
              <a:t>– Size, </a:t>
            </a:r>
            <a:r>
              <a:rPr kumimoji="1" lang="en" altLang="zh-TW" sz="2400" dirty="0"/>
              <a:t>Content rating, </a:t>
            </a:r>
            <a:r>
              <a:rPr lang="en-US" altLang="zh-TW" sz="2400" dirty="0"/>
              <a:t>number of Supporting Devices and  Language</a:t>
            </a:r>
            <a:endParaRPr kumimoji="1" lang="en" altLang="zh-TW" sz="2500" dirty="0"/>
          </a:p>
          <a:p>
            <a:pPr marL="0" indent="0">
              <a:buNone/>
            </a:pPr>
            <a:endParaRPr kumimoji="1" lang="en" altLang="zh-TW" sz="1200" dirty="0"/>
          </a:p>
          <a:p>
            <a:r>
              <a:rPr kumimoji="1" lang="en-US" altLang="zh-TW" sz="2500" b="1" dirty="0"/>
              <a:t>Most Frequent words in both reviews &amp; descriptions – Game, Time and Free </a:t>
            </a:r>
          </a:p>
          <a:p>
            <a:pPr>
              <a:buFontTx/>
              <a:buChar char="-"/>
            </a:pPr>
            <a:r>
              <a:rPr kumimoji="1" lang="en-US" altLang="zh-TW" sz="2500" dirty="0"/>
              <a:t>Game </a:t>
            </a:r>
            <a:r>
              <a:rPr kumimoji="1" lang="en-US" altLang="zh-TW" sz="2500" dirty="0">
                <a:sym typeface="Wingdings" pitchFamily="2" charset="2"/>
              </a:rPr>
              <a:t> The most popular app category in both system</a:t>
            </a:r>
          </a:p>
          <a:p>
            <a:pPr>
              <a:buFontTx/>
              <a:buChar char="-"/>
            </a:pPr>
            <a:r>
              <a:rPr kumimoji="1" lang="en-US" altLang="zh-TW" sz="2500" dirty="0">
                <a:sym typeface="Wingdings" pitchFamily="2" charset="2"/>
              </a:rPr>
              <a:t>Time &amp; Free The concern by both developers and users</a:t>
            </a:r>
          </a:p>
          <a:p>
            <a:pPr>
              <a:buFontTx/>
              <a:buChar char="-"/>
            </a:pPr>
            <a:r>
              <a:rPr kumimoji="1" lang="en-US" altLang="zh-TW" sz="2500" dirty="0"/>
              <a:t>Reviews: Useless &amp; Ads </a:t>
            </a:r>
            <a:r>
              <a:rPr kumimoji="1" lang="en-US" altLang="zh-TW" sz="2500" dirty="0">
                <a:sym typeface="Wingdings" pitchFamily="2" charset="2"/>
              </a:rPr>
              <a:t> </a:t>
            </a:r>
            <a:r>
              <a:rPr kumimoji="1" lang="en-US" altLang="zh-TW" sz="2500" dirty="0"/>
              <a:t>Useful or not and </a:t>
            </a:r>
            <a:r>
              <a:rPr lang="en-US" altLang="zh-TW" dirty="0"/>
              <a:t>ads disturbance</a:t>
            </a:r>
            <a:r>
              <a:rPr lang="zh-TW" altLang="zh-TW" sz="2400" dirty="0"/>
              <a:t> </a:t>
            </a:r>
            <a:endParaRPr lang="en-US" altLang="zh-TW" sz="2400" dirty="0"/>
          </a:p>
          <a:p>
            <a:pPr>
              <a:buFontTx/>
              <a:buChar char="-"/>
            </a:pPr>
            <a:r>
              <a:rPr kumimoji="1" lang="en-US" altLang="zh-TW" sz="2500" dirty="0">
                <a:sym typeface="Wingdings" pitchFamily="2" charset="2"/>
              </a:rPr>
              <a:t>Descriptions: Friends and share  related to the top trending Social media apps</a:t>
            </a:r>
            <a:endParaRPr kumimoji="1" lang="en-US" altLang="zh-TW" sz="2500" dirty="0"/>
          </a:p>
        </p:txBody>
      </p:sp>
    </p:spTree>
    <p:extLst>
      <p:ext uri="{BB962C8B-B14F-4D97-AF65-F5344CB8AC3E}">
        <p14:creationId xmlns:p14="http://schemas.microsoft.com/office/powerpoint/2010/main" val="373590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5569B40-084D-AE48-931C-50DE3A117C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6AED73E-114A-2D44-B1B0-FF014C5D5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931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Research Background &amp; Question 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D407B31-6CE7-254A-BB2F-6BDB1076E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1830"/>
            <a:ext cx="10868696" cy="484723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kumimoji="1" lang="en-US" altLang="zh-TW" sz="3200" dirty="0"/>
              <a:t>The number of smartphone user are almost 3 billion around the world in 2018. </a:t>
            </a:r>
            <a:r>
              <a:rPr kumimoji="1" lang="en-US" altLang="zh-TW" sz="3200" dirty="0">
                <a:sym typeface="Wingdings" pitchFamily="2" charset="2"/>
              </a:rPr>
              <a:t> the importance of the smartphone App nowadays </a:t>
            </a:r>
          </a:p>
          <a:p>
            <a:pPr marL="0" indent="0">
              <a:buNone/>
            </a:pPr>
            <a:endParaRPr kumimoji="1" lang="en-US" altLang="zh-TW" sz="900" dirty="0"/>
          </a:p>
          <a:p>
            <a:r>
              <a:rPr lang="en-US" altLang="zh-TW" sz="3200" dirty="0"/>
              <a:t>What can make an app become a top trending (top installation/downloads) app in the app store?</a:t>
            </a:r>
          </a:p>
          <a:p>
            <a:r>
              <a:rPr kumimoji="1" lang="en-US" altLang="zh-TW" sz="3200" dirty="0"/>
              <a:t>How to make an App get high rating (rating &gt;= 4.0) from users? 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pPr marL="0" indent="0">
              <a:buNone/>
            </a:pPr>
            <a:r>
              <a:rPr kumimoji="1" lang="en-US" altLang="zh-TW" sz="3200" dirty="0"/>
              <a:t>Google Android(26.8%) and Apple iOS(24%) are the two most popular smartphone operating systems in the smartphone industry. </a:t>
            </a:r>
          </a:p>
          <a:p>
            <a:pPr marL="0" indent="0">
              <a:buNone/>
            </a:pPr>
            <a:r>
              <a:rPr kumimoji="1" lang="en-US" altLang="zh-TW" sz="3200" dirty="0">
                <a:sym typeface="Wingdings" pitchFamily="2" charset="2"/>
              </a:rPr>
              <a:t> </a:t>
            </a:r>
            <a:r>
              <a:rPr kumimoji="1" lang="en-US" altLang="zh-TW" sz="3200" dirty="0"/>
              <a:t>Google Android App &amp; Apple iOS App</a:t>
            </a:r>
          </a:p>
          <a:p>
            <a:pPr marL="0" indent="0">
              <a:buNone/>
            </a:pPr>
            <a:endParaRPr kumimoji="1" lang="en-US" altLang="zh-TW" sz="3200" dirty="0"/>
          </a:p>
          <a:p>
            <a:pPr marL="0" indent="0">
              <a:buNone/>
            </a:pPr>
            <a:endParaRPr kumimoji="1" lang="en-US" altLang="zh-TW" sz="3200" dirty="0"/>
          </a:p>
          <a:p>
            <a:pPr marL="0" indent="0">
              <a:buNone/>
            </a:pP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258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Conclusion - Apply to Real World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84606" cy="4929053"/>
          </a:xfrm>
        </p:spPr>
        <p:txBody>
          <a:bodyPr/>
          <a:lstStyle/>
          <a:p>
            <a:r>
              <a:rPr kumimoji="1" lang="en-US" altLang="zh-TW" dirty="0"/>
              <a:t>For both Operating System: </a:t>
            </a:r>
          </a:p>
          <a:p>
            <a:pPr marL="0" indent="0">
              <a:buNone/>
            </a:pPr>
            <a:r>
              <a:rPr kumimoji="1" lang="en-US" altLang="zh-TW" dirty="0"/>
              <a:t>- Size, Price, </a:t>
            </a:r>
            <a:r>
              <a:rPr kumimoji="1" lang="en" altLang="zh-TW" dirty="0"/>
              <a:t>Number of </a:t>
            </a:r>
            <a:r>
              <a:rPr kumimoji="1" lang="en-US" altLang="zh-TW" dirty="0"/>
              <a:t>S</a:t>
            </a:r>
            <a:r>
              <a:rPr lang="en-US" altLang="zh-TW" dirty="0"/>
              <a:t>upporting Devices</a:t>
            </a:r>
            <a:r>
              <a:rPr kumimoji="1" lang="en" altLang="zh-TW" dirty="0"/>
              <a:t> and Languages </a:t>
            </a:r>
            <a:r>
              <a:rPr kumimoji="1" lang="en-US" altLang="zh-TW" dirty="0"/>
              <a:t>for developing High Rating &amp; Top Trending Apps</a:t>
            </a:r>
          </a:p>
          <a:p>
            <a:pPr marL="0" indent="0">
              <a:buNone/>
            </a:pPr>
            <a:endParaRPr kumimoji="1" lang="en-US" altLang="zh-TW" sz="1200" dirty="0"/>
          </a:p>
          <a:p>
            <a:r>
              <a:rPr kumimoji="1" lang="en-US" altLang="zh-TW" dirty="0"/>
              <a:t>Google Android App </a:t>
            </a:r>
          </a:p>
          <a:p>
            <a:pPr marL="0" indent="0">
              <a:buNone/>
            </a:pPr>
            <a:r>
              <a:rPr kumimoji="1" lang="en-US" altLang="zh-TW" dirty="0"/>
              <a:t>- I</a:t>
            </a:r>
            <a:r>
              <a:rPr lang="en-US" altLang="zh-TW" dirty="0"/>
              <a:t>mproving the app operating speed and make the app easier to use</a:t>
            </a:r>
            <a:r>
              <a:rPr lang="zh-TW" altLang="zh-TW" dirty="0"/>
              <a:t> 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sz="1200" dirty="0"/>
          </a:p>
          <a:p>
            <a:r>
              <a:rPr kumimoji="1" lang="en-US" altLang="zh-TW" dirty="0"/>
              <a:t>Apple iOS App</a:t>
            </a:r>
          </a:p>
          <a:p>
            <a:pPr marL="0" indent="0">
              <a:buNone/>
            </a:pPr>
            <a:r>
              <a:rPr kumimoji="1" lang="en-US" altLang="zh-TW" dirty="0"/>
              <a:t>- Put more focus on the number of supporting devices</a:t>
            </a:r>
            <a:r>
              <a:rPr lang="en-US" altLang="zh-TW" dirty="0"/>
              <a:t> and language</a:t>
            </a:r>
            <a:r>
              <a:rPr kumimoji="1" lang="en-US" altLang="zh-TW" dirty="0"/>
              <a:t> of the app.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3759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984" y="2014581"/>
            <a:ext cx="6580031" cy="2071241"/>
          </a:xfr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>
              <a:lnSpc>
                <a:spcPct val="150000"/>
              </a:lnSpc>
            </a:pPr>
            <a:r>
              <a:rPr lang="en-US" altLang="zh-TW" sz="9600" b="1" dirty="0">
                <a:solidFill>
                  <a:srgbClr val="0008A3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Thank You </a:t>
            </a:r>
            <a:endParaRPr lang="zh-TW" altLang="en-US" sz="9600" b="1" dirty="0">
              <a:solidFill>
                <a:srgbClr val="0008A3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164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4EBE2B5-5F39-A341-AC2F-AFA671C8A6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3183C35-D970-D944-8640-046A1CC3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Datasets - from Kaggle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F57AD3-96CF-2549-B537-F089D58EC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altLang="zh-TW" dirty="0"/>
              <a:t>Dataset 1 : Google Play App Store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The data was scraped from Google Play Store.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This dataset contains more than 10 thousands app information and 37 thousands app reviews. </a:t>
            </a:r>
            <a:endParaRPr lang="en-US" altLang="zh-TW" u="sng" dirty="0"/>
          </a:p>
          <a:p>
            <a:pPr marL="0" indent="0">
              <a:buNone/>
            </a:pPr>
            <a:endParaRPr lang="zh-TW" altLang="zh-TW" sz="1200" dirty="0"/>
          </a:p>
          <a:p>
            <a:r>
              <a:rPr lang="en-US" altLang="zh-TW" dirty="0"/>
              <a:t>Dataset 2 : Apple iOS Apps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- The data was extracted from the iTunes Search API at the Apple Inc website. </a:t>
            </a:r>
            <a:endParaRPr lang="zh-TW" altLang="zh-TW" dirty="0"/>
          </a:p>
          <a:p>
            <a:pPr>
              <a:buFontTx/>
              <a:buChar char="-"/>
            </a:pPr>
            <a:r>
              <a:rPr lang="en-US" altLang="zh-TW" dirty="0"/>
              <a:t>This dataset contains about 7200 Apple IOS mobile application details and descriptions.</a:t>
            </a:r>
          </a:p>
        </p:txBody>
      </p:sp>
    </p:spTree>
    <p:extLst>
      <p:ext uri="{BB962C8B-B14F-4D97-AF65-F5344CB8AC3E}">
        <p14:creationId xmlns:p14="http://schemas.microsoft.com/office/powerpoint/2010/main" val="280196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0DBD930-88F9-6047-8468-0EEFBF4980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C9CC125-206F-6E44-A705-55A69872E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54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The Google App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8FD3A4-583D-F44D-AB16-36E360418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46" y="1320034"/>
            <a:ext cx="9801664" cy="5646165"/>
          </a:xfrm>
        </p:spPr>
        <p:txBody>
          <a:bodyPr>
            <a:normAutofit/>
          </a:bodyPr>
          <a:lstStyle/>
          <a:p>
            <a:r>
              <a:rPr kumimoji="1" lang="en-US" altLang="zh-TW" b="1" dirty="0"/>
              <a:t>App information dataset</a:t>
            </a:r>
          </a:p>
          <a:p>
            <a:pPr marL="0" indent="0" fontAlgn="base">
              <a:buNone/>
            </a:pPr>
            <a:r>
              <a:rPr lang="en-US" altLang="zh-TW" sz="2300" dirty="0"/>
              <a:t>1. App: App name</a:t>
            </a:r>
          </a:p>
          <a:p>
            <a:pPr marL="0" indent="0" fontAlgn="base">
              <a:buNone/>
            </a:pPr>
            <a:r>
              <a:rPr lang="en-US" altLang="zh-TW" sz="2300" dirty="0"/>
              <a:t>2. </a:t>
            </a:r>
            <a:r>
              <a:rPr lang="en" altLang="zh-TW" sz="2300" dirty="0"/>
              <a:t>Category: Category the app belongs to</a:t>
            </a:r>
            <a:endParaRPr lang="en-US" altLang="zh-TW" sz="2300" dirty="0"/>
          </a:p>
          <a:p>
            <a:pPr marL="0" indent="0" fontAlgn="base">
              <a:buNone/>
            </a:pPr>
            <a:r>
              <a:rPr lang="en-US" altLang="zh-TW" sz="2300" dirty="0"/>
              <a:t>3. Rating: Overall user rating of the app</a:t>
            </a:r>
          </a:p>
          <a:p>
            <a:pPr marL="0" indent="0" fontAlgn="base">
              <a:buNone/>
            </a:pPr>
            <a:r>
              <a:rPr lang="en-US" altLang="zh-TW" sz="2300" dirty="0"/>
              <a:t>4. Reviews: Number of reviews</a:t>
            </a:r>
          </a:p>
          <a:p>
            <a:pPr marL="0" indent="0" fontAlgn="base">
              <a:buNone/>
            </a:pPr>
            <a:r>
              <a:rPr lang="en-US" altLang="zh-TW" sz="2300" dirty="0"/>
              <a:t>5. Size: Size of the app</a:t>
            </a:r>
          </a:p>
          <a:p>
            <a:pPr marL="0" indent="0" fontAlgn="base">
              <a:buNone/>
            </a:pPr>
            <a:r>
              <a:rPr lang="en-US" altLang="zh-TW" sz="2300" dirty="0"/>
              <a:t>6. Price </a:t>
            </a:r>
          </a:p>
          <a:p>
            <a:pPr marL="0" indent="0" fontAlgn="base">
              <a:buNone/>
            </a:pPr>
            <a:r>
              <a:rPr lang="en-US" altLang="zh-TW" sz="2300" dirty="0"/>
              <a:t>7. Type: Free or Paid</a:t>
            </a:r>
          </a:p>
          <a:p>
            <a:pPr marL="0" indent="0" fontAlgn="base">
              <a:buNone/>
            </a:pPr>
            <a:r>
              <a:rPr lang="en-US" altLang="zh-TW" sz="2300" dirty="0"/>
              <a:t>8. Installs: Number of user downloads/installs the app</a:t>
            </a:r>
          </a:p>
          <a:p>
            <a:pPr marL="0" indent="0" fontAlgn="base">
              <a:buNone/>
            </a:pPr>
            <a:r>
              <a:rPr lang="en-US" altLang="zh-TW" sz="2300" dirty="0"/>
              <a:t>9. Content Rating: the target age group of the app (children/ mature 21+/ adult)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9CF65FF0-4A7C-C54F-8A93-126FEDC2D03E}"/>
              </a:ext>
            </a:extLst>
          </p:cNvPr>
          <p:cNvSpPr txBox="1">
            <a:spLocks/>
          </p:cNvSpPr>
          <p:nvPr/>
        </p:nvSpPr>
        <p:spPr>
          <a:xfrm>
            <a:off x="6367327" y="1386402"/>
            <a:ext cx="5824673" cy="2839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b="1" dirty="0"/>
              <a:t>App reviews dataset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1. </a:t>
            </a:r>
            <a:r>
              <a:rPr lang="en-US" altLang="zh-TW" sz="2400" dirty="0"/>
              <a:t>App: App name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2. Translated review: User review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3. Sentiment: </a:t>
            </a:r>
            <a:r>
              <a:rPr lang="en-US" altLang="zh-TW" sz="2200" dirty="0"/>
              <a:t>Positive/Negative/Neutral</a:t>
            </a:r>
            <a:endParaRPr lang="en" altLang="zh-TW" sz="2200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5810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EDA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5257800" cy="988118"/>
          </a:xfrm>
        </p:spPr>
        <p:txBody>
          <a:bodyPr/>
          <a:lstStyle/>
          <a:p>
            <a:r>
              <a:rPr kumimoji="1" lang="en-US" altLang="zh-TW" dirty="0"/>
              <a:t>Google Android App</a:t>
            </a:r>
            <a:endParaRPr kumimoji="1"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B3E144D-7AB2-1F44-A431-2EA7A43B2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1510" y="170528"/>
            <a:ext cx="5257800" cy="464027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A8EA297A-45B1-5C4E-8A59-BC31E3A89B95}"/>
              </a:ext>
            </a:extLst>
          </p:cNvPr>
          <p:cNvPicPr/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2690" y="2298357"/>
            <a:ext cx="6448820" cy="43891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A5376896-483C-EC4A-91D2-078B6A3E7CDF}"/>
              </a:ext>
            </a:extLst>
          </p:cNvPr>
          <p:cNvSpPr txBox="1">
            <a:spLocks/>
          </p:cNvSpPr>
          <p:nvPr/>
        </p:nvSpPr>
        <p:spPr>
          <a:xfrm>
            <a:off x="6798338" y="5159342"/>
            <a:ext cx="5044143" cy="1350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TW" sz="2600" dirty="0">
                <a:sym typeface="Wingdings" pitchFamily="2" charset="2"/>
              </a:rPr>
              <a:t> </a:t>
            </a:r>
            <a:r>
              <a:rPr kumimoji="1" lang="en-US" altLang="zh-TW" sz="2600" dirty="0"/>
              <a:t>In order to classify the rating, I change the rating into 1.5, 2.5, 3.5, 4.5 &amp; 5.0</a:t>
            </a:r>
            <a:endParaRPr kumimoji="1" lang="zh-TW" altLang="en-US" sz="26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B044996F-FF83-E245-B777-BC0913876380}"/>
              </a:ext>
            </a:extLst>
          </p:cNvPr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510" y="2678807"/>
            <a:ext cx="3741757" cy="293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3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0DBD930-88F9-6047-8468-0EEFBF4980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C9CC125-206F-6E44-A705-55A69872E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39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The Apple App</a:t>
            </a:r>
            <a:endParaRPr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8FD3A4-583D-F44D-AB16-36E360418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421" y="1471232"/>
            <a:ext cx="11234351" cy="5386768"/>
          </a:xfrm>
        </p:spPr>
        <p:txBody>
          <a:bodyPr>
            <a:normAutofit lnSpcReduction="10000"/>
          </a:bodyPr>
          <a:lstStyle/>
          <a:p>
            <a:r>
              <a:rPr kumimoji="1" lang="en-US" altLang="zh-TW" b="1" dirty="0"/>
              <a:t>App information dataset</a:t>
            </a:r>
          </a:p>
          <a:p>
            <a:pPr marL="0" indent="0" fontAlgn="base">
              <a:buNone/>
            </a:pPr>
            <a:r>
              <a:rPr lang="en-US" altLang="zh-TW" sz="2200" dirty="0"/>
              <a:t>1. App Name</a:t>
            </a:r>
          </a:p>
          <a:p>
            <a:pPr marL="0" indent="0" fontAlgn="base">
              <a:buNone/>
            </a:pPr>
            <a:r>
              <a:rPr lang="en-US" altLang="zh-TW" sz="2200" dirty="0"/>
              <a:t>2. </a:t>
            </a:r>
            <a:r>
              <a:rPr lang="en-US" altLang="zh-TW" sz="2200" dirty="0" err="1"/>
              <a:t>size_bytes</a:t>
            </a:r>
            <a:r>
              <a:rPr lang="en-US" altLang="zh-TW" sz="2200" dirty="0"/>
              <a:t>: Size (in Bytes)</a:t>
            </a:r>
          </a:p>
          <a:p>
            <a:pPr marL="0" indent="0" fontAlgn="base">
              <a:buNone/>
            </a:pPr>
            <a:r>
              <a:rPr lang="en-US" altLang="zh-TW" sz="2200" dirty="0"/>
              <a:t>3. price</a:t>
            </a:r>
          </a:p>
          <a:p>
            <a:pPr marL="0" indent="0" fontAlgn="base">
              <a:buNone/>
            </a:pPr>
            <a:r>
              <a:rPr lang="en-US" altLang="zh-TW" sz="2200" dirty="0"/>
              <a:t>4. </a:t>
            </a:r>
            <a:r>
              <a:rPr lang="en-US" altLang="zh-TW" sz="2200" dirty="0" err="1"/>
              <a:t>prime_genre</a:t>
            </a:r>
            <a:endParaRPr lang="en-US" altLang="zh-TW" sz="2200" dirty="0"/>
          </a:p>
          <a:p>
            <a:pPr marL="0" indent="0" fontAlgn="base">
              <a:buNone/>
            </a:pPr>
            <a:r>
              <a:rPr lang="en-US" altLang="zh-TW" sz="2200" dirty="0"/>
              <a:t>5. </a:t>
            </a:r>
            <a:r>
              <a:rPr lang="en-US" altLang="zh-TW" sz="2200" dirty="0" err="1"/>
              <a:t>rating_count_tot</a:t>
            </a:r>
            <a:r>
              <a:rPr lang="en-US" altLang="zh-TW" sz="2200" dirty="0"/>
              <a:t>: User Rating counts (for all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6. </a:t>
            </a:r>
            <a:r>
              <a:rPr lang="en-US" altLang="zh-TW" sz="2200" dirty="0" err="1"/>
              <a:t>rating_count_cur</a:t>
            </a:r>
            <a:r>
              <a:rPr lang="en-US" altLang="zh-TW" sz="2200" dirty="0"/>
              <a:t>: User Rating counts (for current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7. </a:t>
            </a:r>
            <a:r>
              <a:rPr lang="en-US" altLang="zh-TW" sz="2200" dirty="0" err="1"/>
              <a:t>user_rating</a:t>
            </a:r>
            <a:r>
              <a:rPr lang="en-US" altLang="zh-TW" sz="2200" dirty="0"/>
              <a:t>: Average User Rating value (for all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8. </a:t>
            </a:r>
            <a:r>
              <a:rPr lang="en-US" altLang="zh-TW" sz="2200" dirty="0" err="1"/>
              <a:t>user_rating_cur</a:t>
            </a:r>
            <a:r>
              <a:rPr lang="en-US" altLang="zh-TW" sz="2200" dirty="0"/>
              <a:t>: Average User Rating value (for current version)</a:t>
            </a:r>
          </a:p>
          <a:p>
            <a:pPr marL="0" indent="0" fontAlgn="base">
              <a:buNone/>
            </a:pPr>
            <a:r>
              <a:rPr lang="en-US" altLang="zh-TW" sz="2200" dirty="0"/>
              <a:t>9. </a:t>
            </a:r>
            <a:r>
              <a:rPr lang="en-US" altLang="zh-TW" sz="2200" dirty="0" err="1"/>
              <a:t>cont_rating</a:t>
            </a:r>
            <a:r>
              <a:rPr lang="en-US" altLang="zh-TW" sz="2200" dirty="0"/>
              <a:t>: Content Rating( 4+: all age, 9+: age over 9, 12+: age over 12, 17+: age over 17)</a:t>
            </a:r>
          </a:p>
          <a:p>
            <a:pPr marL="0" indent="0" fontAlgn="base">
              <a:buNone/>
            </a:pPr>
            <a:r>
              <a:rPr lang="en-US" altLang="zh-TW" sz="2200" dirty="0"/>
              <a:t>10. </a:t>
            </a:r>
            <a:r>
              <a:rPr lang="en-US" altLang="zh-TW" sz="2200" dirty="0" err="1"/>
              <a:t>sup_devices_num</a:t>
            </a:r>
            <a:r>
              <a:rPr lang="en-US" altLang="zh-TW" sz="2200" dirty="0"/>
              <a:t>: Number of supporting devices</a:t>
            </a:r>
          </a:p>
          <a:p>
            <a:pPr marL="0" indent="0" fontAlgn="base">
              <a:buNone/>
            </a:pPr>
            <a:r>
              <a:rPr lang="en-US" altLang="zh-TW" sz="2200" dirty="0"/>
              <a:t>11. </a:t>
            </a:r>
            <a:r>
              <a:rPr lang="en-US" altLang="zh-TW" sz="2200" dirty="0" err="1"/>
              <a:t>screenshot_num</a:t>
            </a:r>
            <a:r>
              <a:rPr lang="en-US" altLang="zh-TW" sz="2200" dirty="0"/>
              <a:t>: Number of screenshots showed for display</a:t>
            </a:r>
          </a:p>
          <a:p>
            <a:pPr marL="0" indent="0" fontAlgn="base">
              <a:buNone/>
            </a:pPr>
            <a:r>
              <a:rPr lang="en-US" altLang="zh-TW" sz="2200" dirty="0"/>
              <a:t>12.  </a:t>
            </a:r>
            <a:r>
              <a:rPr lang="en-US" altLang="zh-TW" sz="2200" dirty="0" err="1"/>
              <a:t>lang_num</a:t>
            </a:r>
            <a:r>
              <a:rPr lang="en-US" altLang="zh-TW" sz="2200" dirty="0"/>
              <a:t>: Number of supported languages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4B2E925-FD61-FD45-83AE-32520D7C114D}"/>
              </a:ext>
            </a:extLst>
          </p:cNvPr>
          <p:cNvSpPr txBox="1">
            <a:spLocks/>
          </p:cNvSpPr>
          <p:nvPr/>
        </p:nvSpPr>
        <p:spPr>
          <a:xfrm>
            <a:off x="5823121" y="1501760"/>
            <a:ext cx="5772665" cy="1927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b="1" dirty="0"/>
              <a:t>App description dataset</a:t>
            </a:r>
          </a:p>
          <a:p>
            <a:pPr marL="0" indent="0" fontAlgn="base">
              <a:buNone/>
            </a:pPr>
            <a:r>
              <a:rPr lang="en" altLang="zh-TW" sz="2200" dirty="0"/>
              <a:t>1. App Name</a:t>
            </a:r>
          </a:p>
          <a:p>
            <a:pPr marL="0" indent="0" fontAlgn="base">
              <a:buFont typeface="Arial" panose="020B0604020202020204" pitchFamily="34" charset="0"/>
              <a:buNone/>
            </a:pPr>
            <a:r>
              <a:rPr lang="en" altLang="zh-TW" sz="2200" dirty="0"/>
              <a:t>2. </a:t>
            </a:r>
            <a:r>
              <a:rPr lang="en" altLang="zh-TW" sz="2200" dirty="0" err="1"/>
              <a:t>app_desc</a:t>
            </a:r>
            <a:r>
              <a:rPr lang="en" altLang="zh-TW" sz="2200" dirty="0"/>
              <a:t>: Application description</a:t>
            </a:r>
          </a:p>
          <a:p>
            <a:pPr marL="0" indent="0" fontAlgn="base">
              <a:buFont typeface="Arial" panose="020B0604020202020204" pitchFamily="34" charset="0"/>
              <a:buNone/>
            </a:pPr>
            <a:endParaRPr lang="en" altLang="zh-TW" sz="2200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0187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EDA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624142" cy="1632061"/>
          </a:xfrm>
        </p:spPr>
        <p:txBody>
          <a:bodyPr/>
          <a:lstStyle/>
          <a:p>
            <a:r>
              <a:rPr kumimoji="1" lang="en-US" altLang="zh-TW" dirty="0"/>
              <a:t>Apple iOS App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26BBB9E-D983-034C-8E94-88B8203E0A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925" y="334687"/>
            <a:ext cx="6933618" cy="434406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CB8BAB8-D0BD-2744-B281-26354B1F5CD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12457" y="3016251"/>
            <a:ext cx="4833468" cy="356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76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D12F8F-EABE-2E40-9825-F7FCC2127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12B07D1-C887-EF44-B121-0CDE912C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Baskerville Old Face" panose="02020602080505020303" pitchFamily="18" charset="0"/>
              </a:rPr>
              <a:t>Challenge &amp; Adjustment 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114E0-2D3A-B94B-918F-524C6B70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6597"/>
            <a:ext cx="10817180" cy="4486275"/>
          </a:xfrm>
        </p:spPr>
        <p:txBody>
          <a:bodyPr/>
          <a:lstStyle/>
          <a:p>
            <a:r>
              <a:rPr kumimoji="1" lang="en-US" altLang="zh-TW" dirty="0"/>
              <a:t>Firstly, I try to classify the rating which are classes 1.0, 1.5, 2.0, …, 4.5, 5.0. </a:t>
            </a:r>
            <a:r>
              <a:rPr kumimoji="1" lang="en-US" altLang="zh-TW" dirty="0">
                <a:sym typeface="Wingdings" pitchFamily="2" charset="2"/>
              </a:rPr>
              <a:t> The accuracy was around 0.3 </a:t>
            </a:r>
          </a:p>
          <a:p>
            <a:r>
              <a:rPr kumimoji="1" lang="en-US" altLang="zh-TW" dirty="0">
                <a:sym typeface="Wingdings" pitchFamily="2" charset="2"/>
              </a:rPr>
              <a:t>I tried cross validation, PCA but the results did not improve.</a:t>
            </a:r>
          </a:p>
          <a:p>
            <a:endParaRPr kumimoji="1" lang="en-US" altLang="zh-TW" sz="1200" dirty="0">
              <a:sym typeface="Wingdings" pitchFamily="2" charset="2"/>
            </a:endParaRPr>
          </a:p>
          <a:p>
            <a:r>
              <a:rPr kumimoji="1" lang="en-US" altLang="zh-TW" dirty="0">
                <a:sym typeface="Wingdings" pitchFamily="2" charset="2"/>
              </a:rPr>
              <a:t>Finally, I redefined the classes into rating &gt;= 4.0 &amp; &lt; 4.0 </a:t>
            </a:r>
          </a:p>
          <a:p>
            <a:r>
              <a:rPr kumimoji="1" lang="en-US" altLang="zh-TW" dirty="0">
                <a:sym typeface="Wingdings" pitchFamily="2" charset="2"/>
              </a:rPr>
              <a:t>Moreover, in Apple app dataset, I c</a:t>
            </a:r>
            <a:r>
              <a:rPr kumimoji="1" lang="en-US" altLang="zh-TW" dirty="0"/>
              <a:t>reate a new column:</a:t>
            </a:r>
          </a:p>
          <a:p>
            <a:pPr marL="0" indent="0">
              <a:buNone/>
            </a:pPr>
            <a:r>
              <a:rPr kumimoji="1" lang="en-US" altLang="zh-TW" dirty="0"/>
              <a:t> ‘rating count before’</a:t>
            </a:r>
          </a:p>
          <a:p>
            <a:pPr marL="0" indent="0">
              <a:buNone/>
            </a:pPr>
            <a:r>
              <a:rPr kumimoji="1" lang="en-US" altLang="zh-TW" dirty="0"/>
              <a:t>(‘total rating count’  – ‘current version rating count’)</a:t>
            </a:r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59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794CBC4-CBDF-F447-80C8-C40DCEFE4F9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58541A6-7D90-4E44-9062-3D3E3CF2C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002"/>
            <a:ext cx="10515600" cy="1068259"/>
          </a:xfrm>
        </p:spPr>
        <p:txBody>
          <a:bodyPr/>
          <a:lstStyle/>
          <a:p>
            <a:r>
              <a:rPr lang="en-US" altLang="zh-TW" b="1" dirty="0">
                <a:latin typeface="Baskerville Old Face" panose="02020602080505020303" pitchFamily="18" charset="0"/>
              </a:rPr>
              <a:t>Analysis</a:t>
            </a:r>
            <a:endParaRPr kumimoji="1" lang="zh-TW" altLang="en-US" b="1" dirty="0">
              <a:latin typeface="Baskerville Old Face" panose="02020602080505020303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18BA5E-8305-E545-A183-91A57F439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9910"/>
            <a:ext cx="11036643" cy="5668090"/>
          </a:xfrm>
        </p:spPr>
        <p:txBody>
          <a:bodyPr>
            <a:normAutofit/>
          </a:bodyPr>
          <a:lstStyle/>
          <a:p>
            <a:r>
              <a:rPr kumimoji="1" lang="en-US" altLang="zh-TW" sz="2700" b="1" dirty="0"/>
              <a:t>Classification &amp; Regression </a:t>
            </a:r>
            <a:r>
              <a:rPr kumimoji="1" lang="en-US" altLang="zh-TW" sz="2700" dirty="0"/>
              <a:t>- App information (Apple App &amp; Google Store App)</a:t>
            </a:r>
          </a:p>
          <a:p>
            <a:pPr marL="0" indent="0">
              <a:buNone/>
            </a:pPr>
            <a:r>
              <a:rPr kumimoji="1" lang="en-US" altLang="zh-TW" sz="2700" dirty="0"/>
              <a:t>- Rating &gt;= 4.0  vs   &lt; 4.0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Installation count &amp; Rating count 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Classifying the Positive, Neutral and Negative reviews</a:t>
            </a:r>
          </a:p>
          <a:p>
            <a:pPr marL="0" indent="0">
              <a:buNone/>
            </a:pPr>
            <a:endParaRPr kumimoji="1" lang="en-US" altLang="zh-TW" sz="1000" dirty="0"/>
          </a:p>
          <a:p>
            <a:r>
              <a:rPr kumimoji="1" lang="en-US" altLang="zh-TW" sz="2700" b="1" dirty="0"/>
              <a:t>Natural Language Processing </a:t>
            </a:r>
            <a:r>
              <a:rPr kumimoji="1" lang="en-US" altLang="zh-TW" sz="2700" dirty="0">
                <a:sym typeface="Wingdings" pitchFamily="2" charset="2"/>
              </a:rPr>
              <a:t> developers‘ emphasis match users‘ concern</a:t>
            </a:r>
            <a:endParaRPr kumimoji="1" lang="en-US" altLang="zh-TW" sz="2700" dirty="0"/>
          </a:p>
          <a:p>
            <a:pPr marL="0" indent="0">
              <a:buNone/>
            </a:pPr>
            <a:r>
              <a:rPr kumimoji="1" lang="en-US" altLang="zh-TW" sz="2700" dirty="0"/>
              <a:t>1. Google Store App reviews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Find the most frequent words in the reviews</a:t>
            </a:r>
          </a:p>
          <a:p>
            <a:pPr marL="0" indent="0">
              <a:buNone/>
            </a:pPr>
            <a:endParaRPr kumimoji="1" lang="en-US" altLang="zh-TW" sz="1100" dirty="0"/>
          </a:p>
          <a:p>
            <a:pPr marL="0" indent="0">
              <a:buNone/>
            </a:pPr>
            <a:r>
              <a:rPr kumimoji="1" lang="en-US" altLang="zh-TW" sz="2700" dirty="0"/>
              <a:t>2. Apple App description</a:t>
            </a:r>
          </a:p>
          <a:p>
            <a:pPr>
              <a:buFontTx/>
              <a:buChar char="-"/>
            </a:pPr>
            <a:r>
              <a:rPr kumimoji="1" lang="en-US" altLang="zh-TW" sz="2700" dirty="0"/>
              <a:t>Find the most frequent words in the descriptions </a:t>
            </a:r>
          </a:p>
        </p:txBody>
      </p:sp>
    </p:spTree>
    <p:extLst>
      <p:ext uri="{BB962C8B-B14F-4D97-AF65-F5344CB8AC3E}">
        <p14:creationId xmlns:p14="http://schemas.microsoft.com/office/powerpoint/2010/main" val="141740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57056</TotalTime>
  <Words>1048</Words>
  <Application>Microsoft Macintosh PowerPoint</Application>
  <PresentationFormat>寬螢幕</PresentationFormat>
  <Paragraphs>183</Paragraphs>
  <Slides>21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Arial</vt:lpstr>
      <vt:lpstr>Baskerville Old Face</vt:lpstr>
      <vt:lpstr>Calibri</vt:lpstr>
      <vt:lpstr>Calibri Light</vt:lpstr>
      <vt:lpstr>Office 佈景主題</vt:lpstr>
      <vt:lpstr>Mobile App Development </vt:lpstr>
      <vt:lpstr>Research Background &amp; Question </vt:lpstr>
      <vt:lpstr>Datasets - from Kaggle</vt:lpstr>
      <vt:lpstr>The Google App</vt:lpstr>
      <vt:lpstr>EDA</vt:lpstr>
      <vt:lpstr>The Apple App</vt:lpstr>
      <vt:lpstr>EDA</vt:lpstr>
      <vt:lpstr>Challenge &amp; Adjustment </vt:lpstr>
      <vt:lpstr>Analysis</vt:lpstr>
      <vt:lpstr>User Rating  - Google App</vt:lpstr>
      <vt:lpstr>User Rating - Apple App</vt:lpstr>
      <vt:lpstr>User rating count (Installation) - Apple App</vt:lpstr>
      <vt:lpstr>Google APP Reviews</vt:lpstr>
      <vt:lpstr>NLP – Google APP Reviews</vt:lpstr>
      <vt:lpstr>NLP – Google APP Negative Reviews</vt:lpstr>
      <vt:lpstr>NLP – Apple App Descriptions </vt:lpstr>
      <vt:lpstr>PowerPoint 簡報</vt:lpstr>
      <vt:lpstr>NLP – Top Trending App Descriptions</vt:lpstr>
      <vt:lpstr>Conclusion </vt:lpstr>
      <vt:lpstr>Conclusion - Apply to Real World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Plan Apple IOS App Development </dc:title>
  <dc:creator>phoebe199408@yahoo.com.tw</dc:creator>
  <cp:lastModifiedBy>Microsoft Office 使用者</cp:lastModifiedBy>
  <cp:revision>212</cp:revision>
  <dcterms:created xsi:type="dcterms:W3CDTF">2019-03-01T15:10:07Z</dcterms:created>
  <dcterms:modified xsi:type="dcterms:W3CDTF">2019-05-07T19:59:52Z</dcterms:modified>
</cp:coreProperties>
</file>

<file path=docProps/thumbnail.jpeg>
</file>